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</p:sldMasterIdLst>
  <p:notesMasterIdLst>
    <p:notesMasterId r:id="rId41"/>
  </p:notesMasterIdLst>
  <p:handoutMasterIdLst>
    <p:handoutMasterId r:id="rId42"/>
  </p:handoutMasterIdLst>
  <p:sldIdLst>
    <p:sldId id="500" r:id="rId8"/>
    <p:sldId id="479" r:id="rId9"/>
    <p:sldId id="377" r:id="rId10"/>
    <p:sldId id="368" r:id="rId11"/>
    <p:sldId id="369" r:id="rId12"/>
    <p:sldId id="372" r:id="rId13"/>
    <p:sldId id="373" r:id="rId14"/>
    <p:sldId id="374" r:id="rId15"/>
    <p:sldId id="370" r:id="rId16"/>
    <p:sldId id="375" r:id="rId17"/>
    <p:sldId id="365" r:id="rId18"/>
    <p:sldId id="367" r:id="rId19"/>
    <p:sldId id="505" r:id="rId20"/>
    <p:sldId id="507" r:id="rId21"/>
    <p:sldId id="506" r:id="rId22"/>
    <p:sldId id="501" r:id="rId23"/>
    <p:sldId id="502" r:id="rId24"/>
    <p:sldId id="1904" r:id="rId25"/>
    <p:sldId id="508" r:id="rId26"/>
    <p:sldId id="1906" r:id="rId27"/>
    <p:sldId id="1907" r:id="rId28"/>
    <p:sldId id="1908" r:id="rId29"/>
    <p:sldId id="503" r:id="rId30"/>
    <p:sldId id="1909" r:id="rId31"/>
    <p:sldId id="509" r:id="rId32"/>
    <p:sldId id="1910" r:id="rId33"/>
    <p:sldId id="1911" r:id="rId34"/>
    <p:sldId id="510" r:id="rId35"/>
    <p:sldId id="514" r:id="rId36"/>
    <p:sldId id="481" r:id="rId37"/>
    <p:sldId id="1901" r:id="rId38"/>
    <p:sldId id="1902" r:id="rId39"/>
    <p:sldId id="292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505"/>
            <p14:sldId id="507"/>
            <p14:sldId id="506"/>
            <p14:sldId id="501"/>
            <p14:sldId id="502"/>
            <p14:sldId id="1904"/>
            <p14:sldId id="508"/>
            <p14:sldId id="1906"/>
            <p14:sldId id="1907"/>
            <p14:sldId id="1908"/>
            <p14:sldId id="503"/>
            <p14:sldId id="1909"/>
            <p14:sldId id="509"/>
            <p14:sldId id="1910"/>
            <p14:sldId id="1911"/>
            <p14:sldId id="510"/>
            <p14:sldId id="514"/>
            <p14:sldId id="481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AF99F-EBF3-734D-B141-E92F012B3AD7}" v="21" dt="2022-07-22T21:20:1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4243" autoAdjust="0"/>
  </p:normalViewPr>
  <p:slideViewPr>
    <p:cSldViewPr>
      <p:cViewPr>
        <p:scale>
          <a:sx n="109" d="100"/>
          <a:sy n="109" d="100"/>
        </p:scale>
        <p:origin x="904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3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6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A8FA27A-1D22-C76F-862B-94B6D95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7321972" y="1519768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EBE98-0EFD-D553-EC1F-06038F7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05684"/>
            <a:ext cx="29729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2AC501E-EFCD-261A-A86F-487920D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1" y="2351818"/>
            <a:ext cx="1591744" cy="2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23579C-0B0E-8647-C233-F425BEDC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1790700"/>
            <a:ext cx="9147792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8433" y="985520"/>
            <a:ext cx="5375134" cy="305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358414"/>
            <a:ext cx="5388386" cy="1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198" y="4362896"/>
            <a:ext cx="6513352" cy="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2800" dirty="0"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r="-1575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65421"/>
            <a:ext cx="11277600" cy="298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 change directory (cd) to:  ~/projects/raven/doc/workshop/Optimizer/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GeneticAlgorithms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/exercises/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 uniform discrete distribution that uses a “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withReplacement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strategy.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Enable ‘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onePointCrossover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to occur 80% of the time and ‘swap mutation’ 90% of the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Build your objective function shown in the starter xml.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an objective function name in the xml that is consistent with your external model.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8D49F1-299C-0C4D-579C-4ECD887DB791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6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(2_GA_MinRep.xml)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478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BF2A-CA21-4DCF-A36B-ADB7631C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1491139"/>
            <a:ext cx="5829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(2_GA_MinwoRep.xml)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50089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Pick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rouletteWheel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as the parent selector.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‘survival selection’ criterion to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fitnessBased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population size to 20 and max number of iterations (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samplerInit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limit to 15)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Run: 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2_GA_MinwoRep.xml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B34C82-51F8-7015-A96A-36376F44F41A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2831"/>
            <a:ext cx="11277600" cy="56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Go to Models/</a:t>
            </a:r>
            <a:r>
              <a:rPr lang="en-US" altLang="en-US" sz="2800" dirty="0" err="1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Constraints.py</a:t>
            </a: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and name the first function ‘constrain’ this is a must since RAVEN searches for that exact word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Give the first explicit constraint function a name and make sure it is the same name you use in the XML. And implement the constraint               x3 + x4 &lt; 8.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Look at the second explicit constraint (Not used in the exercise).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XML starter input, Complete the functions block to define your constraint functions.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fitness block, change the penalty weighting of violation b to 20.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Constraint node at the end of the GA block to reflect the name of your constraint function.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1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7297B0-4822-5ADA-B3B3-6A63199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50370"/>
              </p:ext>
            </p:extLst>
          </p:nvPr>
        </p:nvGraphicFramePr>
        <p:xfrm>
          <a:off x="2501048" y="2115575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82DAB7-236A-E8C3-9A3E-0EBB600FD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80844"/>
              </p:ext>
            </p:extLst>
          </p:nvPr>
        </p:nvGraphicFramePr>
        <p:xfrm>
          <a:off x="737784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 w/o Rep with Constraints)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74587"/>
              </p:ext>
            </p:extLst>
          </p:nvPr>
        </p:nvGraphicFramePr>
        <p:xfrm>
          <a:off x="2492188" y="211744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0616"/>
            <a:ext cx="11277600" cy="8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×2+2×4+3×3+4×5+5×6+6×7=111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755815" y="23524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63607"/>
              </p:ext>
            </p:extLst>
          </p:nvPr>
        </p:nvGraphicFramePr>
        <p:xfrm>
          <a:off x="736898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632615" y="23370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14ED261-1DFC-D8F6-CF84-55B926A92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88519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0A7D91-CC66-C319-5C0A-E2175D1CFE15}"/>
              </a:ext>
            </a:extLst>
          </p:cNvPr>
          <p:cNvSpPr txBox="1"/>
          <p:nvPr/>
        </p:nvSpPr>
        <p:spPr>
          <a:xfrm>
            <a:off x="1144339" y="41220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8DE90-CB61-637A-310D-1A7CF1BCD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15" y="4862445"/>
            <a:ext cx="78269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1"/>
      <p:bldP spid="11" grpId="1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and the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 </a:t>
                </a:r>
                <a:r>
                  <a:rPr lang="en-US" altLang="en-US" sz="28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(Is it explicit or implicit)?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blipFill>
                <a:blip r:embed="rId3"/>
                <a:stretch>
                  <a:fillRect t="-2500" b="-7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2123518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&lt;Models&gt;and &lt;Functions&gt; blocks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Change the fitness to ‘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feasibleFirst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’ and the weight of the penalty (b) to 20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&lt;</a:t>
            </a:r>
            <a:r>
              <a:rPr lang="en-US" altLang="en-US" sz="2800" dirty="0" err="1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ImplicitConstraint</a:t>
            </a: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 to match the &lt;Functions&gt;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DataObjects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&gt;, and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OutStreams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529"/>
              </p:ext>
            </p:extLst>
          </p:nvPr>
        </p:nvGraphicFramePr>
        <p:xfrm>
          <a:off x="4953000" y="2570162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blipFill>
                <a:blip r:embed="rId6"/>
                <a:stretch>
                  <a:fillRect r="-91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27B85A-2745-81F2-02C4-F7F7E9E0F3B7}"/>
              </a:ext>
            </a:extLst>
          </p:cNvPr>
          <p:cNvSpPr txBox="1"/>
          <p:nvPr/>
        </p:nvSpPr>
        <p:spPr>
          <a:xfrm>
            <a:off x="949874" y="39406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CEE2-A79B-2380-FE7E-5EF8C9FB2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98"/>
            <a:ext cx="12192000" cy="23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FA658-DB6D-8B47-BC5E-AAC80119F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4810446"/>
            <a:ext cx="12192000" cy="2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39472"/>
            <a:ext cx="5257766" cy="39541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2139472"/>
            <a:ext cx="5252363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28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purl.org/dc/terms/"/>
    <ds:schemaRef ds:uri="e6cba3a1-1013-472a-b3ba-ce16017401c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0a6561d-8ad2-48c6-b10d-6c4d8e9afc2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1946</Words>
  <Application>Microsoft Macintosh PowerPoint</Application>
  <PresentationFormat>Widescreen</PresentationFormat>
  <Paragraphs>398</Paragraphs>
  <Slides>33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Demonstration: Initial Results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Exercise1 (1_GA_MaxwRep.xml)</vt:lpstr>
      <vt:lpstr>Exercise1 (1_GA_MaxwRep.xml)</vt:lpstr>
      <vt:lpstr>Exercise2 (2_GA_MinRep.xml)</vt:lpstr>
      <vt:lpstr>Exercise2 (2_GA_MinwoRep.xml)</vt:lpstr>
      <vt:lpstr>Exercise3 (Maximization with explicit constraints) start from the starter exercise 2</vt:lpstr>
      <vt:lpstr>Exercise3</vt:lpstr>
      <vt:lpstr>Exercise3 (Max w/o Rep with Constraints)</vt:lpstr>
      <vt:lpstr>Exercise4 (Continuous problem with implicit constraint)</vt:lpstr>
      <vt:lpstr>Exercise4 (Continuous problem with implicit constraint)</vt:lpstr>
      <vt:lpstr>Exercise4 (Continuous problem with implicit constraint)</vt:lpstr>
      <vt:lpstr>Exercise4 (Continuous problem with implicit constraint)</vt:lpstr>
      <vt:lpstr>Backup Slides</vt:lpstr>
      <vt:lpstr>PowerPoint Presentation</vt:lpstr>
      <vt:lpstr>Enhancements and Acceleration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2022-07-25T04:06:30Z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